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89" r:id="rId2"/>
    <p:sldId id="262" r:id="rId3"/>
    <p:sldId id="325" r:id="rId4"/>
    <p:sldId id="457" r:id="rId5"/>
    <p:sldId id="465" r:id="rId6"/>
    <p:sldId id="471" r:id="rId7"/>
    <p:sldId id="458" r:id="rId8"/>
    <p:sldId id="470" r:id="rId9"/>
    <p:sldId id="472" r:id="rId10"/>
    <p:sldId id="473" r:id="rId11"/>
    <p:sldId id="469" r:id="rId12"/>
    <p:sldId id="461" r:id="rId13"/>
    <p:sldId id="463" r:id="rId14"/>
    <p:sldId id="462" r:id="rId15"/>
    <p:sldId id="265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87" autoAdjust="0"/>
    <p:restoredTop sz="92593" autoAdjust="0"/>
  </p:normalViewPr>
  <p:slideViewPr>
    <p:cSldViewPr snapToGrid="0">
      <p:cViewPr varScale="1">
        <p:scale>
          <a:sx n="56" d="100"/>
          <a:sy n="56" d="100"/>
        </p:scale>
        <p:origin x="36" y="52"/>
      </p:cViewPr>
      <p:guideLst>
        <p:guide orient="horz" pos="223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FDA67F-B4CA-4472-A62D-C6C405E226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5525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105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227888"/>
            <a:chOff x="0" y="-53985"/>
            <a:chExt cx="12204000" cy="122788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      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1791335" cy="33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194708"/>
            <a:ext cx="12204000" cy="4719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10504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23919" y="1403570"/>
            <a:ext cx="11944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Incorporating Circumstances into Narrative Event Prediction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8436211" y="5401537"/>
            <a:ext cx="3618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EMNLP-2021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02427" y="6048079"/>
            <a:ext cx="3502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Zicong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Dou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805704" y="5012411"/>
            <a:ext cx="84996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 </a:t>
            </a:r>
            <a:r>
              <a:rPr lang="en-US" altLang="zh-CN" sz="2400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Code</a:t>
            </a:r>
            <a:r>
              <a:rPr lang="zh-CN" altLang="en-US" sz="2400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CN" sz="2400" dirty="0"/>
              <a:t> </a:t>
            </a:r>
            <a:r>
              <a:rPr lang="da-DK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https://github.com/Shichao-Wang/CircEvent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06" y="5974489"/>
            <a:ext cx="828000" cy="828000"/>
          </a:xfrm>
          <a:prstGeom prst="rect">
            <a:avLst/>
          </a:prstGeom>
        </p:spPr>
      </p:pic>
      <p:pic>
        <p:nvPicPr>
          <p:cNvPr id="25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76" y="598356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052" y="6051173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21" y="5983567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8A658BD-FA88-4096-AE87-EF8E0DFA5A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18613" y="2596686"/>
            <a:ext cx="7763587" cy="24054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DC209D8D-3DDC-4FC9-B17D-F83430E7E0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4"/>
          <a:stretch/>
        </p:blipFill>
        <p:spPr>
          <a:xfrm>
            <a:off x="271483" y="1212257"/>
            <a:ext cx="7657208" cy="3531193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0869D202-9F3B-4D52-BE4B-4EC8B3B5B466}"/>
              </a:ext>
            </a:extLst>
          </p:cNvPr>
          <p:cNvSpPr txBox="1"/>
          <p:nvPr/>
        </p:nvSpPr>
        <p:spPr>
          <a:xfrm>
            <a:off x="5241862" y="582090"/>
            <a:ext cx="61449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glow rad="63500">
                    <a:prstClr val="white"/>
                  </a:glow>
                  <a:reflection blurRad="6350" stA="55000" endA="300" endPos="35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Approach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4A81FEE-D885-4E42-B490-18A1091C9624}"/>
              </a:ext>
            </a:extLst>
          </p:cNvPr>
          <p:cNvSpPr txBox="1"/>
          <p:nvPr/>
        </p:nvSpPr>
        <p:spPr>
          <a:xfrm>
            <a:off x="7966400" y="1640594"/>
            <a:ext cx="6144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Object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8241BF4-139C-4C30-998D-FC3C2ABC7D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2" t="1" r="2394" b="-1"/>
          <a:stretch/>
        </p:blipFill>
        <p:spPr>
          <a:xfrm>
            <a:off x="7928691" y="2131503"/>
            <a:ext cx="4179083" cy="160204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A3F79B8-7F34-4B9D-8DF0-43E9D28746E7}"/>
              </a:ext>
            </a:extLst>
          </p:cNvPr>
          <p:cNvSpPr txBox="1"/>
          <p:nvPr/>
        </p:nvSpPr>
        <p:spPr>
          <a:xfrm>
            <a:off x="410004" y="4857422"/>
            <a:ext cx="6144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Prediction Layer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09A1453-ED71-482C-9445-ED45E5040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83" y="5318644"/>
            <a:ext cx="5182323" cy="11145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553CE27-9D8C-46BD-9AA7-B67BF7E913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6431" y="5309618"/>
            <a:ext cx="4524520" cy="112360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DC22C1D-09B4-4544-BD4D-31EC3EC98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6400" y="3913745"/>
            <a:ext cx="2610214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33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67838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5583ED6-592C-4B5D-A5B4-F5BD12D31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23" y="1684710"/>
            <a:ext cx="5814277" cy="22972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F0B260E-7CF7-460A-9E22-DAB480C981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27" t="4150"/>
          <a:stretch/>
        </p:blipFill>
        <p:spPr>
          <a:xfrm>
            <a:off x="6200174" y="1682632"/>
            <a:ext cx="5814277" cy="459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59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9813545-8943-42A6-BC19-7E57C6C13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086" y="1490980"/>
            <a:ext cx="6387341" cy="48264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FDE099A-D245-4FCF-9FC0-A3D9126574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9" t="833"/>
          <a:stretch/>
        </p:blipFill>
        <p:spPr>
          <a:xfrm>
            <a:off x="680150" y="1717426"/>
            <a:ext cx="10697400" cy="318361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436EF6E-1AB5-4796-8F7F-20ACAF2B5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73" y="5739352"/>
            <a:ext cx="10945753" cy="100979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AB5118B-4EE7-464F-9AF3-40AC9E7DEE63}"/>
              </a:ext>
            </a:extLst>
          </p:cNvPr>
          <p:cNvSpPr txBox="1"/>
          <p:nvPr/>
        </p:nvSpPr>
        <p:spPr>
          <a:xfrm>
            <a:off x="2207621" y="1399368"/>
            <a:ext cx="965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日，当这些人登上沃德的海胆船时，州渔猎局官员逮捕了他们，船上有</a:t>
            </a:r>
            <a: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468</a:t>
            </a: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只红鲍鱼。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FEF75FB-F1D0-4DE9-9A1E-B78F3682FB69}"/>
              </a:ext>
            </a:extLst>
          </p:cNvPr>
          <p:cNvSpPr txBox="1"/>
          <p:nvPr/>
        </p:nvSpPr>
        <p:spPr>
          <a:xfrm>
            <a:off x="1240972" y="4901041"/>
            <a:ext cx="8860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这些人承认他们捕捞并计划出售鲍鱼。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门多西诺县的一名法官永远禁止两名南加州男子捕鱼，并将他们送进监狱，因为他们携带了加州</a:t>
            </a:r>
            <a: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年来最大的单次非法鲍鱼运输。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93964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80C4321-640B-4602-8D9D-BBB1BBBE3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28" y="1582420"/>
            <a:ext cx="11384943" cy="361581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8E9C39-AAAB-4A15-95F4-050633FFB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15" y="5199044"/>
            <a:ext cx="11098174" cy="99314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6000" kern="12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Thank you</a:t>
            </a:r>
            <a:r>
              <a:rPr lang="zh-CN" altLang="en-US" sz="6000" kern="12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Advanced Technique of Artificial  Intelligence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Chongqing University of Technology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Chongqing University of Technology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Ultra Bold" panose="020B0A02020104020203" pitchFamily="34" charset="0"/>
                  <a:ea typeface="等线" panose="02010600030101010101" pitchFamily="2" charset="-122"/>
                  <a:cs typeface="+mn-cs"/>
                </a:rPr>
                <a:t>ATAI</a:t>
              </a:r>
              <a:endPara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" panose="020B0A02020104020203" pitchFamily="34" charset="0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6596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ED5459-E582-4DAA-BA57-60FF091402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4854221" y="2116859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Introduction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54221" y="2916985"/>
            <a:ext cx="2854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en-US" altLang="zh-CN" sz="40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Approach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54221" y="3795614"/>
            <a:ext cx="3491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Experiments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47668"/>
            <a:ext cx="10515600" cy="482946"/>
          </a:xfrm>
        </p:spPr>
        <p:txBody>
          <a:bodyPr/>
          <a:lstStyle/>
          <a:p>
            <a:r>
              <a:rPr lang="en-US" altLang="zh-CN" sz="3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Introduction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760317C-0A12-4095-B1C8-1DBCC51DB4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18"/>
          <a:stretch/>
        </p:blipFill>
        <p:spPr>
          <a:xfrm>
            <a:off x="359520" y="1511378"/>
            <a:ext cx="6160691" cy="28425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A72F94-D976-4602-B461-0466D0FDA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20" y="4441831"/>
            <a:ext cx="5306165" cy="100979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B13CA5F-636B-43A5-8FA5-D9E5A6CBEA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58"/>
          <a:stretch/>
        </p:blipFill>
        <p:spPr>
          <a:xfrm>
            <a:off x="6578806" y="1237083"/>
            <a:ext cx="5439534" cy="346272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5CAB959-B684-4EAC-B902-C9061356F0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0211" y="4573021"/>
            <a:ext cx="5477639" cy="104789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782D153-A5D4-42C7-BF2B-91C07E420DCA}"/>
              </a:ext>
            </a:extLst>
          </p:cNvPr>
          <p:cNvSpPr txBox="1"/>
          <p:nvPr/>
        </p:nvSpPr>
        <p:spPr>
          <a:xfrm>
            <a:off x="173660" y="5627386"/>
            <a:ext cx="5677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1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 We propose the </a:t>
            </a:r>
            <a:r>
              <a:rPr lang="en-US" altLang="zh-CN" sz="1800" b="1" dirty="0" err="1">
                <a:solidFill>
                  <a:srgbClr val="FF0000"/>
                </a:solidFill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CircEvent</a:t>
            </a:r>
            <a:r>
              <a:rPr lang="en-US" altLang="zh-CN" sz="1800" b="1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, which adopts the </a:t>
            </a:r>
            <a:r>
              <a:rPr lang="en-US" altLang="zh-CN" sz="1800" b="1" dirty="0">
                <a:solidFill>
                  <a:srgbClr val="FF0000"/>
                </a:solidFill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multi-head</a:t>
            </a:r>
            <a:r>
              <a:rPr lang="en-US" altLang="zh-CN" sz="1800" b="1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 attention to retrieve circumstances at the </a:t>
            </a:r>
            <a:r>
              <a:rPr lang="en-US" altLang="zh-CN" sz="1800" b="1" dirty="0">
                <a:solidFill>
                  <a:srgbClr val="FF0000"/>
                </a:solidFill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local</a:t>
            </a:r>
            <a:r>
              <a:rPr lang="en-US" altLang="zh-CN" sz="1800" b="1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 and </a:t>
            </a:r>
            <a:r>
              <a:rPr lang="en-US" altLang="zh-CN" sz="1800" b="1" dirty="0">
                <a:solidFill>
                  <a:srgbClr val="FF0000"/>
                </a:solidFill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global</a:t>
            </a:r>
            <a:r>
              <a:rPr lang="en-US" altLang="zh-CN" sz="1800" b="1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 levels.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920A9C3-E59B-4C01-93A9-155B6EF6E6C0}"/>
              </a:ext>
            </a:extLst>
          </p:cNvPr>
          <p:cNvSpPr txBox="1"/>
          <p:nvPr/>
        </p:nvSpPr>
        <p:spPr>
          <a:xfrm>
            <a:off x="6096000" y="5657671"/>
            <a:ext cx="5922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1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And we also introduce a </a:t>
            </a:r>
            <a:r>
              <a:rPr lang="en-US" altLang="zh-CN" sz="1800" b="1" dirty="0">
                <a:solidFill>
                  <a:srgbClr val="FF0000"/>
                </a:solidFill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regularization</a:t>
            </a:r>
            <a:r>
              <a:rPr lang="en-US" altLang="zh-CN" sz="1800" b="1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 of attention weights to leverage the alignment between events and local circumstances. </a:t>
            </a:r>
            <a:endParaRPr lang="zh-CN" altLang="en-US" b="1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1AA93B6-1B4A-404F-B399-982906CB94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34"/>
          <a:stretch/>
        </p:blipFill>
        <p:spPr>
          <a:xfrm>
            <a:off x="1178111" y="1055138"/>
            <a:ext cx="9835778" cy="45358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90A6548-9C7F-4A2B-B4A6-ECF9DD6AD5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9" t="7732" r="1"/>
          <a:stretch/>
        </p:blipFill>
        <p:spPr>
          <a:xfrm>
            <a:off x="838200" y="5587023"/>
            <a:ext cx="11002830" cy="11690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DC209D8D-3DDC-4FC9-B17D-F83430E7E0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4"/>
          <a:stretch/>
        </p:blipFill>
        <p:spPr>
          <a:xfrm>
            <a:off x="2149158" y="1166864"/>
            <a:ext cx="7904350" cy="3645165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0869D202-9F3B-4D52-BE4B-4EC8B3B5B466}"/>
              </a:ext>
            </a:extLst>
          </p:cNvPr>
          <p:cNvSpPr txBox="1"/>
          <p:nvPr/>
        </p:nvSpPr>
        <p:spPr>
          <a:xfrm>
            <a:off x="5241862" y="582090"/>
            <a:ext cx="61449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glow rad="63500">
                    <a:prstClr val="white"/>
                  </a:glow>
                  <a:reflection blurRad="6350" stA="55000" endA="300" endPos="35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Approach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4A81FEE-D885-4E42-B490-18A1091C9624}"/>
              </a:ext>
            </a:extLst>
          </p:cNvPr>
          <p:cNvSpPr txBox="1"/>
          <p:nvPr/>
        </p:nvSpPr>
        <p:spPr>
          <a:xfrm>
            <a:off x="43501" y="4590247"/>
            <a:ext cx="6144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 Representation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7F6C38B-0E5C-41A5-8011-84AD1C7A1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05" y="5177616"/>
            <a:ext cx="504895" cy="33342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97FD048-3E67-46D4-878F-EC65AA943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273" y="5236369"/>
            <a:ext cx="5382376" cy="30484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46A9D01-7549-4C3A-BE1D-438C08D4F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665" y="5603266"/>
            <a:ext cx="3639058" cy="32389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44B76823-BA11-403E-BADC-8B2CEFA2D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324" y="6111618"/>
            <a:ext cx="3976711" cy="62663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68938168-647D-45F5-AFE1-5E3F8E2045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6024" y="6234407"/>
            <a:ext cx="1848108" cy="381053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83528647-CA59-4ECE-A408-7BBC1EFC70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6379" y="5268071"/>
            <a:ext cx="5012008" cy="497143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3C891CA2-8335-44C8-B7AD-DCABC8EF0F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40541" y="5866278"/>
            <a:ext cx="2657846" cy="4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8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4A1F947-B41A-43BB-96AB-A7F028F3B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48" y="1531620"/>
            <a:ext cx="11767541" cy="342922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9E6FE94-3CB2-4D76-B067-358FA191D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29" y="5124221"/>
            <a:ext cx="11050542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56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B2957DE-5C4D-4DDF-B0A4-6111E1606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39" y="1736073"/>
            <a:ext cx="5412335" cy="407405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37475DC-58F7-4A2C-870C-0D540CA19B6C}"/>
              </a:ext>
            </a:extLst>
          </p:cNvPr>
          <p:cNvSpPr txBox="1"/>
          <p:nvPr/>
        </p:nvSpPr>
        <p:spPr>
          <a:xfrm>
            <a:off x="394733" y="1243630"/>
            <a:ext cx="614498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 Circumstance Representation</a:t>
            </a:r>
            <a:endParaRPr lang="zh-CN" altLang="en-US" sz="2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2476284-6540-4257-B934-624B23A907DF}"/>
              </a:ext>
            </a:extLst>
          </p:cNvPr>
          <p:cNvSpPr txBox="1"/>
          <p:nvPr/>
        </p:nvSpPr>
        <p:spPr>
          <a:xfrm>
            <a:off x="5758705" y="1627136"/>
            <a:ext cx="61436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sz="28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97BD8B-1360-4D0E-BA5C-09151438FF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10" b="5545"/>
          <a:stretch/>
        </p:blipFill>
        <p:spPr>
          <a:xfrm>
            <a:off x="5758705" y="2172282"/>
            <a:ext cx="2345165" cy="41143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21D807B-2DF2-4298-A276-2441D06EC5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705" y="2633748"/>
            <a:ext cx="2781688" cy="116221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B5B9DCD-13FD-48B8-A2A6-E350227C76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68" t="3499"/>
          <a:stretch/>
        </p:blipFill>
        <p:spPr>
          <a:xfrm>
            <a:off x="8540393" y="2830887"/>
            <a:ext cx="2412195" cy="45976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D39499-A6D4-4C7F-9F12-70827DED876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533" t="8406"/>
          <a:stretch/>
        </p:blipFill>
        <p:spPr>
          <a:xfrm>
            <a:off x="5888756" y="3868077"/>
            <a:ext cx="4192618" cy="45976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AB6578E-4D56-4864-B682-63BDA79CEB6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148"/>
          <a:stretch/>
        </p:blipFill>
        <p:spPr>
          <a:xfrm>
            <a:off x="5758705" y="4279352"/>
            <a:ext cx="5434091" cy="16033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7BBA68E8-E65B-4738-A09F-6C8635D4D2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79965" y="6131114"/>
            <a:ext cx="5644245" cy="695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EDAD93-6706-4C65-A593-4AD78876CA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12292" y="5747293"/>
            <a:ext cx="3096057" cy="41915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C3FA2FE-C253-4845-B422-A623D8601D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08349" y="5766345"/>
            <a:ext cx="1457528" cy="38105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D8BEF48-32FE-4D11-9B97-158D7D43174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2709"/>
          <a:stretch/>
        </p:blipFill>
        <p:spPr>
          <a:xfrm>
            <a:off x="9950287" y="5846058"/>
            <a:ext cx="2004601" cy="3301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8237E7DF-5600-4723-82C0-8A653EDBF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73748D4-E955-4FFD-994C-1C1822368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99" y="1741852"/>
            <a:ext cx="6556279" cy="316161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E2AA95D-833E-4668-8482-FF3641EB8121}"/>
              </a:ext>
            </a:extLst>
          </p:cNvPr>
          <p:cNvSpPr txBox="1"/>
          <p:nvPr/>
        </p:nvSpPr>
        <p:spPr>
          <a:xfrm>
            <a:off x="394733" y="1243630"/>
            <a:ext cx="614498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 Circumstance Representation</a:t>
            </a:r>
            <a:endParaRPr lang="zh-CN" altLang="en-US" sz="2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CF66515-807D-4ED8-88E6-C7496F3D4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853" y="5566163"/>
            <a:ext cx="5415605" cy="72208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1205B6E-3950-4AAB-90ED-D79FFAE3BE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13" b="-1"/>
          <a:stretch/>
        </p:blipFill>
        <p:spPr>
          <a:xfrm>
            <a:off x="128248" y="5325331"/>
            <a:ext cx="5415605" cy="1489291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339056FA-79CF-4507-BE1E-49CB0B96D83C}"/>
              </a:ext>
            </a:extLst>
          </p:cNvPr>
          <p:cNvSpPr txBox="1"/>
          <p:nvPr/>
        </p:nvSpPr>
        <p:spPr>
          <a:xfrm>
            <a:off x="212799" y="4903470"/>
            <a:ext cx="61436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sz="2800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18131816-6802-4BF0-9A00-668FDB099C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868"/>
          <a:stretch/>
        </p:blipFill>
        <p:spPr>
          <a:xfrm>
            <a:off x="5809305" y="6250479"/>
            <a:ext cx="3733354" cy="3507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8B40F89-06B2-4A69-8477-80383D467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5736" y="3034703"/>
            <a:ext cx="4086567" cy="225436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3130044-69CF-450A-8082-E6D5116690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5529" y="608890"/>
            <a:ext cx="2444876" cy="2254366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E8B7085C-A001-4B60-A96D-7040FE718202}"/>
              </a:ext>
            </a:extLst>
          </p:cNvPr>
          <p:cNvSpPr txBox="1"/>
          <p:nvPr/>
        </p:nvSpPr>
        <p:spPr>
          <a:xfrm>
            <a:off x="6860249" y="2621911"/>
            <a:ext cx="61436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+ Regularization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sz="28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68EFE99-7035-48FA-B3FA-FC5B2E9D3B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7023" y="1023265"/>
            <a:ext cx="3305636" cy="37152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CDADEA3-30EE-4EFE-88A2-D73523046B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4744" y="1427438"/>
            <a:ext cx="1781424" cy="24768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A3B47CB-2760-41A6-B3C3-364F13E684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54358" y="1756361"/>
            <a:ext cx="228632" cy="27626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67A6F5A-D313-49CE-9A12-646B827EE3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26669" y="1796819"/>
            <a:ext cx="2867425" cy="2857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B281EF5-55A7-4B35-97EE-9313E1E1ECB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35320" y="1432870"/>
            <a:ext cx="1324160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70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DC209D8D-3DDC-4FC9-B17D-F83430E7E0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4"/>
          <a:stretch/>
        </p:blipFill>
        <p:spPr>
          <a:xfrm>
            <a:off x="1861354" y="1099731"/>
            <a:ext cx="7904350" cy="3645165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0869D202-9F3B-4D52-BE4B-4EC8B3B5B466}"/>
              </a:ext>
            </a:extLst>
          </p:cNvPr>
          <p:cNvSpPr txBox="1"/>
          <p:nvPr/>
        </p:nvSpPr>
        <p:spPr>
          <a:xfrm>
            <a:off x="5241862" y="582090"/>
            <a:ext cx="61449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glow rad="63500">
                    <a:prstClr val="white"/>
                  </a:glow>
                  <a:reflection blurRad="6350" stA="55000" endA="300" endPos="35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Approach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4A81FEE-D885-4E42-B490-18A1091C9624}"/>
              </a:ext>
            </a:extLst>
          </p:cNvPr>
          <p:cNvSpPr txBox="1"/>
          <p:nvPr/>
        </p:nvSpPr>
        <p:spPr>
          <a:xfrm>
            <a:off x="58102" y="4677761"/>
            <a:ext cx="6144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 Chain Encoder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D517B0F-3E32-4733-866E-FCE314F4F6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29"/>
          <a:stretch/>
        </p:blipFill>
        <p:spPr>
          <a:xfrm>
            <a:off x="423336" y="5249467"/>
            <a:ext cx="2149366" cy="4622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D3C041-325A-4FB1-A5E0-D4A58E194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637" y="5758269"/>
            <a:ext cx="3782225" cy="55051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3925B22-2CD2-47CF-B3C3-FF0467EA7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604" y="5251631"/>
            <a:ext cx="1895740" cy="3620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CF05D92-6E96-4D0F-AEEA-9A225ED3F7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344" y="5290078"/>
            <a:ext cx="1762371" cy="38105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8BA5433-0E14-46BF-9901-F57D50B0DD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4715" y="5290738"/>
            <a:ext cx="2924583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0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2729</TotalTime>
  <Words>224</Words>
  <Application>Microsoft Office PowerPoint</Application>
  <PresentationFormat>宽屏</PresentationFormat>
  <Paragraphs>52</Paragraphs>
  <Slides>15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等线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Approach</vt:lpstr>
      <vt:lpstr>PowerPoint 演示文稿</vt:lpstr>
      <vt:lpstr>Approach</vt:lpstr>
      <vt:lpstr>Approach</vt:lpstr>
      <vt:lpstr>Approach</vt:lpstr>
      <vt:lpstr>PowerPoint 演示文稿</vt:lpstr>
      <vt:lpstr>PowerPoint 演示文稿</vt:lpstr>
      <vt:lpstr>Experiments </vt:lpstr>
      <vt:lpstr>Experiments </vt:lpstr>
      <vt:lpstr>Experiments </vt:lpstr>
      <vt:lpstr>Experiments 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窦 紫聪</cp:lastModifiedBy>
  <cp:revision>1519</cp:revision>
  <dcterms:created xsi:type="dcterms:W3CDTF">2021-11-30T11:42:00Z</dcterms:created>
  <dcterms:modified xsi:type="dcterms:W3CDTF">2022-01-19T06:36:25Z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7AC55A9649234C1F91033434A6D75D3E</vt:lpwstr>
  </property>
</Properties>
</file>